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5" r:id="rId3"/>
    <p:sldId id="263" r:id="rId4"/>
    <p:sldId id="266" r:id="rId5"/>
    <p:sldId id="269" r:id="rId6"/>
    <p:sldId id="258" r:id="rId7"/>
    <p:sldId id="267" r:id="rId8"/>
    <p:sldId id="268" r:id="rId9"/>
    <p:sldId id="257" r:id="rId10"/>
    <p:sldId id="271" r:id="rId11"/>
    <p:sldId id="264" r:id="rId12"/>
    <p:sldId id="273" r:id="rId13"/>
    <p:sldId id="260" r:id="rId14"/>
    <p:sldId id="270" r:id="rId15"/>
    <p:sldId id="272" r:id="rId16"/>
    <p:sldId id="256" r:id="rId17"/>
    <p:sldId id="26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7" autoAdjust="0"/>
    <p:restoredTop sz="94660"/>
  </p:normalViewPr>
  <p:slideViewPr>
    <p:cSldViewPr>
      <p:cViewPr varScale="1">
        <p:scale>
          <a:sx n="69" d="100"/>
          <a:sy n="69" d="100"/>
        </p:scale>
        <p:origin x="-9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</a:t>
            </a: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620688"/>
            <a:ext cx="727280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Прежде чем применить физическое наказание к ребенку, </a:t>
            </a:r>
            <a:endParaRPr lang="ru-RU" dirty="0"/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ОСТАНОВИТЕСЬ!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1772816"/>
            <a:ext cx="4982953" cy="3070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6516216" y="4725144"/>
            <a:ext cx="22322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2"/>
                </a:solidFill>
                <a:latin typeface="Bookman Old Style" pitchFamily="18" charset="0"/>
              </a:rPr>
              <a:t>Подготовил:</a:t>
            </a:r>
          </a:p>
          <a:p>
            <a:r>
              <a:rPr lang="ru-RU" sz="1400" b="1" dirty="0" smtClean="0">
                <a:solidFill>
                  <a:schemeClr val="accent2"/>
                </a:solidFill>
                <a:latin typeface="Bookman Old Style" pitchFamily="18" charset="0"/>
              </a:rPr>
              <a:t>педагог – психолог</a:t>
            </a:r>
          </a:p>
          <a:p>
            <a:r>
              <a:rPr lang="ru-RU" sz="1400" b="1" dirty="0" smtClean="0">
                <a:solidFill>
                  <a:schemeClr val="accent2"/>
                </a:solidFill>
                <a:latin typeface="Bookman Old Style" pitchFamily="18" charset="0"/>
              </a:rPr>
              <a:t>МБОУООШ №16 </a:t>
            </a:r>
          </a:p>
          <a:p>
            <a:r>
              <a:rPr lang="ru-RU" sz="1400" b="1" dirty="0" err="1" smtClean="0">
                <a:solidFill>
                  <a:schemeClr val="accent2"/>
                </a:solidFill>
                <a:latin typeface="Bookman Old Style" pitchFamily="18" charset="0"/>
              </a:rPr>
              <a:t>Ивасенко</a:t>
            </a:r>
            <a:r>
              <a:rPr lang="ru-RU" sz="1400" b="1" dirty="0" smtClean="0">
                <a:solidFill>
                  <a:schemeClr val="accent2"/>
                </a:solidFill>
                <a:latin typeface="Bookman Old Style" pitchFamily="18" charset="0"/>
              </a:rPr>
              <a:t> Елена </a:t>
            </a:r>
          </a:p>
          <a:p>
            <a:r>
              <a:rPr lang="ru-RU" sz="1400" b="1" dirty="0" smtClean="0">
                <a:solidFill>
                  <a:schemeClr val="accent2"/>
                </a:solidFill>
                <a:latin typeface="Bookman Old Style" pitchFamily="18" charset="0"/>
              </a:rPr>
              <a:t>Константиновна</a:t>
            </a:r>
            <a:endParaRPr lang="ru-RU" sz="1400" dirty="0">
              <a:solidFill>
                <a:schemeClr val="accent2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Каким образом проявляется вытесненный гнев у детей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?</a:t>
            </a:r>
          </a:p>
          <a:p>
            <a:endParaRPr lang="ru-RU" sz="2400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Насмешками </a:t>
            </a:r>
            <a:r>
              <a:rPr lang="ru-RU" sz="2400" dirty="0">
                <a:latin typeface="Bookman Old Style" pitchFamily="18" charset="0"/>
              </a:rPr>
              <a:t>над слабыми и беззащитными.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Драками </a:t>
            </a:r>
            <a:r>
              <a:rPr lang="ru-RU" sz="2400" dirty="0">
                <a:latin typeface="Bookman Old Style" pitchFamily="18" charset="0"/>
              </a:rPr>
              <a:t>с одноклассниками.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Унижением </a:t>
            </a:r>
            <a:r>
              <a:rPr lang="ru-RU" sz="2400" dirty="0">
                <a:latin typeface="Bookman Old Style" pitchFamily="18" charset="0"/>
              </a:rPr>
              <a:t>девочек, символизирующих мать.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Плохим </a:t>
            </a:r>
            <a:r>
              <a:rPr lang="ru-RU" sz="2400" dirty="0">
                <a:latin typeface="Bookman Old Style" pitchFamily="18" charset="0"/>
              </a:rPr>
              <a:t>отношением к учителю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Выбором </a:t>
            </a:r>
            <a:r>
              <a:rPr lang="ru-RU" sz="2400" dirty="0">
                <a:latin typeface="Bookman Old Style" pitchFamily="18" charset="0"/>
              </a:rPr>
              <a:t>телепередач и видеоигр, дающих возможность заново испытать вытесненные чувства ярости и </a:t>
            </a:r>
            <a:r>
              <a:rPr lang="ru-RU" sz="2400" dirty="0" smtClean="0">
                <a:latin typeface="Bookman Old Style" pitchFamily="18" charset="0"/>
              </a:rPr>
              <a:t>гнева.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Суицидальные попытки.</a:t>
            </a:r>
          </a:p>
          <a:p>
            <a:pPr marL="342900" indent="-342900" algn="just"/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3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0648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Специалисты утверждают, что физические наказания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:</a:t>
            </a:r>
          </a:p>
          <a:p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Физические </a:t>
            </a:r>
            <a:r>
              <a:rPr lang="ru-RU" sz="2400" dirty="0">
                <a:latin typeface="Bookman Old Style" pitchFamily="18" charset="0"/>
              </a:rPr>
              <a:t>наказания учат ребенка принимать на веру противоречивые доказательства: "Я бью тебя для твоего собственного блага". Мозг ребенка хранит эту информацию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Они </a:t>
            </a:r>
            <a:r>
              <a:rPr lang="ru-RU" sz="2400" dirty="0">
                <a:latin typeface="Bookman Old Style" pitchFamily="18" charset="0"/>
              </a:rPr>
              <a:t>вызывают гнев и желание отомстить, желание это остается вытесненным, и проявляется только много позже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Они </a:t>
            </a:r>
            <a:r>
              <a:rPr lang="ru-RU" sz="2400" dirty="0">
                <a:latin typeface="Bookman Old Style" pitchFamily="18" charset="0"/>
              </a:rPr>
              <a:t>разрушают восприимчивость к собственному страданию и сострадание к другим, ограничивая, таким образом, способность ребенка познавать себя и мир.</a:t>
            </a:r>
          </a:p>
        </p:txBody>
      </p:sp>
    </p:spTree>
    <p:extLst>
      <p:ext uri="{BB962C8B-B14F-4D97-AF65-F5344CB8AC3E}">
        <p14:creationId xmlns:p14="http://schemas.microsoft.com/office/powerpoint/2010/main" xmlns="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071" y="692696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Специалисты утверждают, что физические наказания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:</a:t>
            </a:r>
          </a:p>
          <a:p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Преподают </a:t>
            </a:r>
            <a:r>
              <a:rPr lang="ru-RU" sz="2400" dirty="0">
                <a:latin typeface="Bookman Old Style" pitchFamily="18" charset="0"/>
              </a:rPr>
              <a:t>ребенку урок насилия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/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 Они </a:t>
            </a:r>
            <a:r>
              <a:rPr lang="ru-RU" sz="2400" dirty="0">
                <a:latin typeface="Bookman Old Style" pitchFamily="18" charset="0"/>
              </a:rPr>
              <a:t>нарушают безусловную уверенность, в которой нуждается каждый ребенок - что он </a:t>
            </a:r>
            <a:r>
              <a:rPr lang="ru-RU" sz="2400" dirty="0" smtClean="0">
                <a:latin typeface="Bookman Old Style" pitchFamily="18" charset="0"/>
              </a:rPr>
              <a:t>любим</a:t>
            </a:r>
            <a:r>
              <a:rPr lang="ru-RU" sz="2400" dirty="0">
                <a:latin typeface="Bookman Old Style" pitchFamily="18" charset="0"/>
              </a:rPr>
              <a:t>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/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Притворяясь</a:t>
            </a:r>
            <a:r>
              <a:rPr lang="ru-RU" sz="2400" dirty="0">
                <a:latin typeface="Bookman Old Style" pitchFamily="18" charset="0"/>
              </a:rPr>
              <a:t>, будто решают педагогические задачи, родители, таким образом, срывают на ребенке свой гнев. Взрослый бьет ребенка только потому, что его самого били в детстве. </a:t>
            </a:r>
            <a:endParaRPr lang="ru-RU" sz="2400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Bookman Old Style" pitchFamily="18" charset="0"/>
              </a:rPr>
              <a:t>Советы </a:t>
            </a:r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родителям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ru-RU" sz="3600" dirty="0">
              <a:latin typeface="Bookman Old Style" pitchFamily="18" charset="0"/>
            </a:endParaRPr>
          </a:p>
        </p:txBody>
      </p:sp>
      <p:pic>
        <p:nvPicPr>
          <p:cNvPr id="11265" name="Picture 1" descr="C:\Users\Lena\Downloads\net-nasiliyu-nad-rebenk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776" y="1340768"/>
            <a:ext cx="4029075" cy="4029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75656" y="5661248"/>
            <a:ext cx="6246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620688"/>
            <a:ext cx="799288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«Так что же все таки делать?» 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- </a:t>
            </a:r>
            <a:r>
              <a:rPr lang="ru-RU" sz="2400" dirty="0" smtClean="0">
                <a:solidFill>
                  <a:srgbClr val="0070C0"/>
                </a:solidFill>
                <a:latin typeface="Bookman Old Style" pitchFamily="18" charset="0"/>
              </a:rPr>
              <a:t>спросите Вы.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ли Вы, все же решили наказать ребенка:</a:t>
            </a:r>
          </a:p>
          <a:p>
            <a:endParaRPr lang="ru-RU" sz="24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любом наказании ребенок должен быть уверен, что наказание справедливо,  и даже будучи наказанным, он не остается без родительской любви. </a:t>
            </a:r>
          </a:p>
          <a:p>
            <a:pPr eaLnBrk="0" hangingPunct="0"/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любом наказании ребенок не должен быть лишен  возможности  удовлетворения  физиологических потребностей. </a:t>
            </a:r>
            <a:endParaRPr lang="ru-RU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endParaRPr lang="ru-RU" sz="2400" dirty="0" smtClean="0"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Ребенок должен знать  за какие проступки последует наказание и в какой форме. </a:t>
            </a:r>
            <a:endParaRPr lang="ru-RU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ctr"/>
            <a:endParaRPr lang="ru-RU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4664"/>
            <a:ext cx="79928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«Так что же все таки делать?» 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- </a:t>
            </a:r>
            <a:r>
              <a:rPr lang="ru-RU" sz="2400" dirty="0" smtClean="0">
                <a:solidFill>
                  <a:srgbClr val="0070C0"/>
                </a:solidFill>
                <a:latin typeface="Bookman Old Style" pitchFamily="18" charset="0"/>
              </a:rPr>
              <a:t>спросите Вы.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ли Вы, все же решили наказать ребенка:</a:t>
            </a:r>
          </a:p>
          <a:p>
            <a:endParaRPr lang="ru-RU" sz="11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Наказание  должно носить временный характер. («Ты лишаешься возможности играть в компьютер ровно на три дня») .</a:t>
            </a:r>
          </a:p>
          <a:p>
            <a:pPr eaLnBrk="0" hangingPunct="0"/>
            <a:endParaRPr lang="ru-RU" sz="11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наказании  следует избегать оскорблений и приклеивания «ярлыков». Осуждается  только поведение или конкретный поступок ребенка, а не его личность. </a:t>
            </a:r>
          </a:p>
          <a:p>
            <a:pPr eaLnBrk="0" hangingPunct="0">
              <a:buFontTx/>
              <a:buChar char="•"/>
            </a:pPr>
            <a:endParaRPr lang="ru-RU" sz="11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наказании  исключено припоминание прежних проступков, Вы говорите с ними только о том, за что он наказывается именно сейчас.</a:t>
            </a:r>
          </a:p>
          <a:p>
            <a:pPr eaLnBrk="0" hangingPunct="0">
              <a:buFontTx/>
              <a:buChar char="•"/>
            </a:pPr>
            <a:endParaRPr lang="ru-RU" sz="11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Наказание должно быть последовательным, а не от случая к случаю.</a:t>
            </a:r>
          </a:p>
          <a:p>
            <a:pPr marL="342900" indent="-342900" algn="ctr"/>
            <a:endParaRPr lang="ru-RU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550421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412776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Bookman Old Style" pitchFamily="18" charset="0"/>
              </a:rPr>
              <a:t>Родители, которые хотят иметь детей, должны не только ставить себе вопрос: какого ребёнка я хочу вырастить, но и какую старость я хочу иметь и буду ли я её иметь вообще?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23928" y="4067100"/>
            <a:ext cx="4939262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Дети – во всех смыслах – наше будущее.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Если мы не хотим иметь жестокое будущее, мы обязаны противостоять жестокости и насилию в настоящем.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56390" y="5229200"/>
            <a:ext cx="3811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Татьяна </a:t>
            </a:r>
            <a:r>
              <a:rPr lang="ru-RU" sz="1200" dirty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Голикова, </a:t>
            </a:r>
            <a:r>
              <a:rPr lang="ru-RU" sz="1200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министр здравоохранения </a:t>
            </a:r>
            <a:r>
              <a:rPr lang="ru-RU" sz="1200" dirty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 социального </a:t>
            </a:r>
            <a:r>
              <a:rPr lang="ru-RU" sz="1200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развития РФ </a:t>
            </a:r>
            <a:endParaRPr lang="ru-RU" sz="1200" dirty="0">
              <a:latin typeface="Bookman Old Style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739" y="3573016"/>
            <a:ext cx="3240361" cy="2744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484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412776"/>
            <a:ext cx="3331152" cy="3064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355976" y="908720"/>
            <a:ext cx="4283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Bookman Old Style" pitchFamily="18" charset="0"/>
              </a:rPr>
              <a:t>Будьте такими родителями, которым ребенок сможет рассказать обо всем, что с ним случится. Ребенок должен быть уверен в том, что вы всегда будете любить его и никогда не перестанете искать, если он потеряется или будет похищен.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30369" cy="576064"/>
          </a:xfrm>
          <a:solidFill>
            <a:srgbClr val="99FF99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/>
              <a:t>Уважаемые родители!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166843"/>
            <a:ext cx="813690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</a:p>
          <a:p>
            <a:pPr algn="just"/>
            <a:r>
              <a:rPr lang="ru-RU" sz="2400" dirty="0" smtClean="0"/>
              <a:t>Данная информация  – не попытка обвинить кого-либо из Вас в жестокости и насилии по отношению к собственному ребёнку. Мы понимаем, что воспитание детей очень сложная жизненная задача каждого, кто стал мамой или папой. И  именно поэтому, подходя к решению этой важной задачи, каждому из нас, родителей, необходимо в первую очередь, приложить своё терпение, любовь, и, конечно же, уважение к хрупкой жизни ребёнка, которая долгое время находится в наших руках и зависит от нас.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60648"/>
            <a:ext cx="4248472" cy="545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b="1" i="1" dirty="0" smtClean="0">
              <a:solidFill>
                <a:srgbClr val="A50021"/>
              </a:solidFill>
              <a:latin typeface="Georgia" pitchFamily="18" charset="0"/>
            </a:endParaRPr>
          </a:p>
          <a:p>
            <a:pPr algn="ctr">
              <a:lnSpc>
                <a:spcPct val="80000"/>
              </a:lnSpc>
            </a:pPr>
            <a:endParaRPr lang="ru-RU" b="1" i="1" dirty="0" smtClean="0">
              <a:solidFill>
                <a:srgbClr val="A50021"/>
              </a:solidFill>
              <a:latin typeface="Georgia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i="1" dirty="0" smtClean="0">
                <a:solidFill>
                  <a:srgbClr val="A50021"/>
                </a:solidFill>
                <a:latin typeface="Georgia" pitchFamily="18" charset="0"/>
              </a:rPr>
              <a:t>Научными исследованиями установлено, что:</a:t>
            </a:r>
          </a:p>
          <a:p>
            <a:pPr algn="ctr">
              <a:lnSpc>
                <a:spcPct val="80000"/>
              </a:lnSpc>
            </a:pPr>
            <a:endParaRPr lang="ru-RU" sz="2000" b="1" i="1" dirty="0" smtClean="0">
              <a:solidFill>
                <a:srgbClr val="A50021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насилие в той или иной форме совершается в каждой четвертой российской семье;</a:t>
            </a:r>
          </a:p>
          <a:p>
            <a:pPr>
              <a:lnSpc>
                <a:spcPct val="80000"/>
              </a:lnSpc>
              <a:buClr>
                <a:srgbClr val="A50021"/>
              </a:buClr>
            </a:pPr>
            <a:endParaRPr lang="ru-RU" sz="2000" dirty="0" smtClean="0"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ежегодно около 2 млн. детей в возрасте до 14 лет избиваются родителями;</a:t>
            </a:r>
          </a:p>
          <a:p>
            <a:pPr>
              <a:lnSpc>
                <a:spcPct val="80000"/>
              </a:lnSpc>
              <a:buClr>
                <a:srgbClr val="A50021"/>
              </a:buClr>
            </a:pPr>
            <a:endParaRPr lang="ru-RU" sz="2000" dirty="0" smtClean="0"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для 10% этих детей исходом становится смерть, а для 2 тыс.- самоубийство;</a:t>
            </a:r>
          </a:p>
          <a:p>
            <a:pPr>
              <a:lnSpc>
                <a:spcPct val="80000"/>
              </a:lnSpc>
              <a:buClr>
                <a:srgbClr val="A50021"/>
              </a:buClr>
            </a:pPr>
            <a:endParaRPr lang="ru-RU" sz="2000" dirty="0" smtClean="0"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более 50 тыс. детей в течение года уходят из дома, спасаясь от собственных родителей, а 25 тыс. несовершеннолетних находятся в розыске.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6" name="Picture 4" descr="41934889_b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4008" y="692696"/>
            <a:ext cx="3748410" cy="50591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«Противодействие жестокому обращению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54868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folHlink"/>
                </a:solidFill>
              </a:rPr>
              <a:t>ЖЕСТОКОЕ ОБРАЩЕНИЕ С РЕБЕНКОМ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293096"/>
            <a:ext cx="70567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defRPr/>
            </a:pPr>
            <a:r>
              <a:rPr lang="ru-RU" sz="2400" b="1" i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ru-RU" sz="16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Любое действие или бездействие по отношению к ребенку со стороны родителей или лиц, их заменяющих, в результате которого причиняется вред   его физическому или психическому здоровью, создаются условия, мешающие его оптимальному развитию</a:t>
            </a:r>
          </a:p>
        </p:txBody>
      </p:sp>
      <p:pic>
        <p:nvPicPr>
          <p:cNvPr id="1026" name="Picture 2" descr="C:\Users\Lena\Downloads\1340798830_dec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60" y="1268760"/>
            <a:ext cx="4435943" cy="2900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76672"/>
            <a:ext cx="5616624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>
                <a:solidFill>
                  <a:schemeClr val="accent1"/>
                </a:solidFill>
                <a:latin typeface="Constantia" pitchFamily="18" charset="0"/>
              </a:rPr>
              <a:t>Основные </a:t>
            </a:r>
            <a:r>
              <a:rPr lang="ru-RU" sz="2000" b="1" i="1" u="sng" dirty="0" smtClean="0">
                <a:solidFill>
                  <a:schemeClr val="accent1"/>
                </a:solidFill>
                <a:latin typeface="Constantia" pitchFamily="18" charset="0"/>
              </a:rPr>
              <a:t>формы жестокого обращения с детьми:</a:t>
            </a:r>
          </a:p>
          <a:p>
            <a:endParaRPr lang="ru-RU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</a:rPr>
              <a:t>Физическое насилие </a:t>
            </a:r>
            <a:r>
              <a:rPr lang="ru-RU" sz="2000" dirty="0" smtClean="0">
                <a:latin typeface="Constantia" pitchFamily="18" charset="0"/>
              </a:rPr>
              <a:t>– преднамеренное нанесение физических повреждений.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</a:rPr>
              <a:t>Сексуальное насилие </a:t>
            </a:r>
            <a:r>
              <a:rPr lang="ru-RU" sz="2000" dirty="0" smtClean="0">
                <a:latin typeface="Constantia" pitchFamily="18" charset="0"/>
              </a:rPr>
              <a:t>(</a:t>
            </a:r>
            <a:r>
              <a:rPr lang="ru-RU" sz="2000" b="1" dirty="0" smtClean="0">
                <a:latin typeface="Constantia" pitchFamily="18" charset="0"/>
              </a:rPr>
              <a:t>или развращение</a:t>
            </a:r>
            <a:r>
              <a:rPr lang="ru-RU" sz="2000" dirty="0" smtClean="0">
                <a:latin typeface="Constantia" pitchFamily="18" charset="0"/>
              </a:rPr>
              <a:t>) - вовлечение ребёнка с его согласия и без такого в сексуальные действия со взрослыми с целью получения последними удовлетворения или выгоды.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</a:rPr>
              <a:t>Психическое (эмоциональное) насилие </a:t>
            </a:r>
            <a:r>
              <a:rPr lang="ru-RU" sz="2000" dirty="0" smtClean="0">
                <a:latin typeface="Constantia" pitchFamily="18" charset="0"/>
              </a:rPr>
              <a:t>- периодическое, длительное или постоянное психическое воздействие на ребёнка, тормозящее развитие личности и приводящее к формированию патологических черт характера.</a:t>
            </a:r>
            <a:endParaRPr lang="ru-RU" sz="2000" dirty="0">
              <a:latin typeface="Constantia" pitchFamily="18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092280" y="2348880"/>
            <a:ext cx="1501301" cy="18330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Клип 6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940153" y="476672"/>
            <a:ext cx="1296144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Клип 6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940152" y="4077072"/>
            <a:ext cx="158417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37377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«Противодействие жестокому обращению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76672"/>
            <a:ext cx="468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</a:rPr>
              <a:t>Пренебрежение основными потребностями ребенка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2132856"/>
            <a:ext cx="47525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Постоянное или периодическое неисполнение родителями или лицами, их заменяющими, своих обязанностей по удовлетворению потребностей ребенка в развитии и заботе, пище и крове, медицинской помощи и безопасности, приводящее к ухудшению состояния здоровья ребенка, нарушению его развития или получению травмы.</a:t>
            </a:r>
            <a:endParaRPr lang="ru-RU" sz="2000" dirty="0"/>
          </a:p>
        </p:txBody>
      </p:sp>
      <p:pic>
        <p:nvPicPr>
          <p:cNvPr id="2050" name="Picture 2" descr="C:\Users\Lena\Downloads\98b8b5fc1f2b76f57c4150009d77f6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088" y="620688"/>
            <a:ext cx="3247708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536" y="476672"/>
            <a:ext cx="8280920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Последствия жестокого обращения, 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пережитого ребенком, учитывая его возрастные особенности: 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4" name="Объект 3"/>
          <p:cNvGraphicFramePr>
            <a:graphicFrameLocks noGrp="1"/>
          </p:cNvGraphicFramePr>
          <p:nvPr>
            <p:ph idx="1"/>
          </p:nvPr>
        </p:nvGraphicFramePr>
        <p:xfrm>
          <a:off x="467544" y="1556793"/>
          <a:ext cx="8208912" cy="441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509"/>
                <a:gridCol w="5496403"/>
              </a:tblGrid>
              <a:tr h="5367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Реакция на психологическую травму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9355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от 0 до 3-х лет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Характерны</a:t>
                      </a:r>
                      <a:r>
                        <a:rPr lang="ru-RU" sz="1600" baseline="0" dirty="0" smtClean="0"/>
                        <a:t> страхи, спутанность чувств. В поведении отмечаются нарушения сна, потеря аппетита, агрессия, страх перед чужими людьми.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3912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Дошкольники</a:t>
                      </a:r>
                    </a:p>
                    <a:p>
                      <a:r>
                        <a:rPr lang="ru-RU" sz="1600" dirty="0" smtClean="0"/>
                        <a:t> (3-6</a:t>
                      </a:r>
                      <a:r>
                        <a:rPr lang="ru-RU" sz="1600" baseline="0" dirty="0" smtClean="0"/>
                        <a:t> лет)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Тревога, боязливость,</a:t>
                      </a:r>
                      <a:r>
                        <a:rPr lang="ru-RU" sz="1600" baseline="0" dirty="0" smtClean="0"/>
                        <a:t> спутанность чувств, чувство вины, стыд, отвращение, чувство беспомощности. Пассивная реакция на боль, болезненное отношение к критике, замечаниям, негативизм, лживость, воровство, агрессия.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4569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младшего школьного возраста</a:t>
                      </a:r>
                    </a:p>
                    <a:p>
                      <a:r>
                        <a:rPr lang="ru-RU" sz="1600" dirty="0" smtClean="0"/>
                        <a:t>(7-11 лет)</a:t>
                      </a:r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Страхи, чувство стыда, недоверие к миру. Стремление скрыть причину повреждений и травм,</a:t>
                      </a:r>
                      <a:r>
                        <a:rPr lang="ru-RU" sz="1600" baseline="0" dirty="0" smtClean="0"/>
                        <a:t> ощущение одиночества, отстраненность от людей, нарушения сна, аппетита, агрессивное поведение. </a:t>
                      </a: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Объект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08912" cy="441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509"/>
                <a:gridCol w="5496403"/>
              </a:tblGrid>
              <a:tr h="5367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Реакция на психологическую травму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9355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от 0 до 3-х лет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Характерны</a:t>
                      </a:r>
                      <a:r>
                        <a:rPr lang="ru-RU" sz="1600" baseline="0" dirty="0" smtClean="0"/>
                        <a:t> страхи, спутанность чувств. В поведении отмечаются нарушения сна, потеря аппетита, агрессия, страх перед чужими людьми.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3912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Дошкольники</a:t>
                      </a:r>
                    </a:p>
                    <a:p>
                      <a:r>
                        <a:rPr lang="ru-RU" sz="1600" dirty="0" smtClean="0"/>
                        <a:t> (3-6</a:t>
                      </a:r>
                      <a:r>
                        <a:rPr lang="ru-RU" sz="1600" baseline="0" dirty="0" smtClean="0"/>
                        <a:t> лет)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Тревога, боязливость,</a:t>
                      </a:r>
                      <a:r>
                        <a:rPr lang="ru-RU" sz="1600" baseline="0" dirty="0" smtClean="0"/>
                        <a:t> спутанность чувств, чувство вины, стыд, отвращение, чувство беспомощности. Пассивная реакция на боль, болезненное отношение к критике, замечаниям, негативизм, лживость, воровство, агрессия.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4569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младшего школьного возраста</a:t>
                      </a:r>
                    </a:p>
                    <a:p>
                      <a:r>
                        <a:rPr lang="ru-RU" sz="1600" dirty="0" smtClean="0"/>
                        <a:t>(7-11 лет)</a:t>
                      </a:r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Страхи, чувство стыда, недоверие к миру. Стремление скрыть причину повреждений и травм,</a:t>
                      </a:r>
                      <a:r>
                        <a:rPr lang="ru-RU" sz="1600" baseline="0" dirty="0" smtClean="0"/>
                        <a:t> ощущение одиночества, отстраненность от людей, нарушения сна, аппетита, агрессивное поведение. </a:t>
                      </a: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67544" y="476672"/>
            <a:ext cx="8280920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Последствия жестокого обращения,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пережитого ребенком, учитывая его возрастные особенности: 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23528" y="1730328"/>
          <a:ext cx="8496944" cy="4215684"/>
        </p:xfrm>
        <a:graphic>
          <a:graphicData uri="http://schemas.openxmlformats.org/drawingml/2006/table">
            <a:tbl>
              <a:tblPr/>
              <a:tblGrid>
                <a:gridCol w="2957491"/>
                <a:gridCol w="5539453"/>
              </a:tblGrid>
              <a:tr h="495348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latin typeface="Verdana"/>
                        </a:rPr>
                        <a:t>Возраст</a:t>
                      </a: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latin typeface="Verdana"/>
                        </a:rPr>
                        <a:t>Реакция на психологическую травму </a:t>
                      </a: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99280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6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Средний   школьный возраст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 – 15 лет)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Verdana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j-lt"/>
                        </a:rPr>
                        <a:t>суицидальные попытки;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j-lt"/>
                        </a:rPr>
                        <a:t>сбежавшие из дома дети умирают от голода и холода, становятся жертвами других детей, также сбежавших от домашнего насилия .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+mj-lt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128377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Verdana"/>
                        </a:rPr>
                        <a:t>  Подростки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Verdana"/>
                        </a:rPr>
                        <a:t>  (15-18 лет)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Verdana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побеги из дома;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суицидальные попытки;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употребления алкоголя, наркотиков;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низкая самооценка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депрессии;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нарушение межличностных отношений</a:t>
                      </a:r>
                    </a:p>
                    <a:p>
                      <a:pPr>
                        <a:lnSpc>
                          <a:spcPct val="9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ru-RU" sz="1600" dirty="0" smtClean="0">
                          <a:latin typeface="+mj-lt"/>
                        </a:rPr>
                        <a:t>уход в религиозные секты,</a:t>
                      </a:r>
                      <a:r>
                        <a:rPr lang="ru-RU" sz="1600" baseline="0" dirty="0" smtClean="0">
                          <a:latin typeface="+mj-lt"/>
                        </a:rPr>
                        <a:t> </a:t>
                      </a:r>
                      <a:r>
                        <a:rPr lang="ru-RU" sz="1600" dirty="0" smtClean="0">
                          <a:latin typeface="+mj-lt"/>
                        </a:rPr>
                        <a:t>неформальные группы с криминальной  направленностью;</a:t>
                      </a:r>
                    </a:p>
                    <a:p>
                      <a:pPr>
                        <a:lnSpc>
                          <a:spcPct val="9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ru-RU" sz="1600" dirty="0" smtClean="0">
                          <a:latin typeface="+mj-lt"/>
                        </a:rPr>
                        <a:t>агрессивное, преступное поведение детей;</a:t>
                      </a:r>
                    </a:p>
                    <a:p>
                      <a:pPr marL="609600" indent="-609600"/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+mj-lt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Какой урок выносит ребенок из жестокости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?</a:t>
            </a:r>
          </a:p>
          <a:p>
            <a:pPr algn="ctr"/>
            <a:endParaRPr lang="ru-RU" sz="2000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Ребенок </a:t>
            </a:r>
            <a:r>
              <a:rPr lang="ru-RU" sz="2400" dirty="0">
                <a:latin typeface="Bookman Old Style" pitchFamily="18" charset="0"/>
              </a:rPr>
              <a:t>не заслуживает уважения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 От взрослых нет защиты. </a:t>
            </a: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Хорошему </a:t>
            </a:r>
            <a:r>
              <a:rPr lang="ru-RU" sz="2400" dirty="0">
                <a:latin typeface="Bookman Old Style" pitchFamily="18" charset="0"/>
              </a:rPr>
              <a:t>можно научиться посредством наказания (оно обычно научает ребенка желанию наказывать, в свою очередь других</a:t>
            </a:r>
            <a:r>
              <a:rPr lang="ru-RU" sz="2400" dirty="0" smtClean="0">
                <a:latin typeface="Bookman Old Style" pitchFamily="18" charset="0"/>
              </a:rPr>
              <a:t>).</a:t>
            </a: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Страдание не нужно принимать близко к сердцу, его следует игнорировать.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Насилие </a:t>
            </a:r>
            <a:r>
              <a:rPr lang="ru-RU" sz="2400" dirty="0">
                <a:latin typeface="Bookman Old Style" pitchFamily="18" charset="0"/>
              </a:rPr>
              <a:t>- это проявление любви (на этой почве вырастают многие извращения).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Отрицание </a:t>
            </a:r>
            <a:r>
              <a:rPr lang="ru-RU" sz="2400" dirty="0">
                <a:latin typeface="Bookman Old Style" pitchFamily="18" charset="0"/>
              </a:rPr>
              <a:t>чувств - нормальное здоровое </a:t>
            </a:r>
            <a:r>
              <a:rPr lang="ru-RU" sz="2400" dirty="0" smtClean="0">
                <a:latin typeface="Bookman Old Style" pitchFamily="18" charset="0"/>
              </a:rPr>
              <a:t>явление</a:t>
            </a:r>
            <a:r>
              <a:rPr lang="ru-RU" sz="2400" dirty="0" smtClean="0">
                <a:latin typeface="Bookman Old Style" pitchFamily="18" charset="0"/>
              </a:rPr>
              <a:t>.</a:t>
            </a:r>
            <a:endParaRPr lang="ru-RU" sz="2400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3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259</TotalTime>
  <Words>1251</Words>
  <Application>Microsoft Office PowerPoint</Application>
  <PresentationFormat>Экран (4:3)</PresentationFormat>
  <Paragraphs>150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Слайд 1</vt:lpstr>
      <vt:lpstr>Уважаемые родители!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zav2</dc:creator>
  <cp:lastModifiedBy>Lena</cp:lastModifiedBy>
  <cp:revision>50</cp:revision>
  <dcterms:created xsi:type="dcterms:W3CDTF">2012-03-12T13:06:19Z</dcterms:created>
  <dcterms:modified xsi:type="dcterms:W3CDTF">2014-03-12T18:07:45Z</dcterms:modified>
</cp:coreProperties>
</file>