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5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0BC4-53A1-4466-9BFB-CB4917E5BF9A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28BA434-7031-4A33-BF4A-18317A6BB9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0876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0BC4-53A1-4466-9BFB-CB4917E5BF9A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28BA434-7031-4A33-BF4A-18317A6BB9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786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0BC4-53A1-4466-9BFB-CB4917E5BF9A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28BA434-7031-4A33-BF4A-18317A6BB9F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46333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0BC4-53A1-4466-9BFB-CB4917E5BF9A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28BA434-7031-4A33-BF4A-18317A6BB9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31074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0BC4-53A1-4466-9BFB-CB4917E5BF9A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28BA434-7031-4A33-BF4A-18317A6BB9FC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9888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0BC4-53A1-4466-9BFB-CB4917E5BF9A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28BA434-7031-4A33-BF4A-18317A6BB9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88599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0BC4-53A1-4466-9BFB-CB4917E5BF9A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BA434-7031-4A33-BF4A-18317A6BB9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35993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0BC4-53A1-4466-9BFB-CB4917E5BF9A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BA434-7031-4A33-BF4A-18317A6BB9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6880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0BC4-53A1-4466-9BFB-CB4917E5BF9A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BA434-7031-4A33-BF4A-18317A6BB9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661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0BC4-53A1-4466-9BFB-CB4917E5BF9A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28BA434-7031-4A33-BF4A-18317A6BB9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282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0BC4-53A1-4466-9BFB-CB4917E5BF9A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28BA434-7031-4A33-BF4A-18317A6BB9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825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0BC4-53A1-4466-9BFB-CB4917E5BF9A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28BA434-7031-4A33-BF4A-18317A6BB9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7428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0BC4-53A1-4466-9BFB-CB4917E5BF9A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BA434-7031-4A33-BF4A-18317A6BB9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7433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0BC4-53A1-4466-9BFB-CB4917E5BF9A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BA434-7031-4A33-BF4A-18317A6BB9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5380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0BC4-53A1-4466-9BFB-CB4917E5BF9A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BA434-7031-4A33-BF4A-18317A6BB9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9616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0BC4-53A1-4466-9BFB-CB4917E5BF9A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28BA434-7031-4A33-BF4A-18317A6BB9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4725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80BC4-53A1-4466-9BFB-CB4917E5BF9A}" type="datetimeFigureOut">
              <a:rPr lang="ru-RU" smtClean="0"/>
              <a:t>13.12.2023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28BA434-7031-4A33-BF4A-18317A6BB9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4165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65E56D-12A2-4D64-BAAB-264EE4324A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8300" y="767755"/>
            <a:ext cx="8915399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</a:t>
            </a: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РАБОТЫ МОЦ </a:t>
            </a: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2022-2023 УЧЕБНЫЙ ГОД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9B07E62-EBC3-452F-BE5A-DF2AB74D5B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05530" y="4777379"/>
            <a:ext cx="3699082" cy="112628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Заведующий МОЦ</a:t>
            </a:r>
          </a:p>
          <a:p>
            <a:pPr>
              <a:spcBef>
                <a:spcPts val="0"/>
              </a:spcBef>
            </a:pPr>
            <a:r>
              <a:rPr lang="ru-RU" sz="20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Яцунская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Татьяна Николаевна</a:t>
            </a:r>
          </a:p>
        </p:txBody>
      </p:sp>
    </p:spTree>
    <p:extLst>
      <p:ext uri="{BB962C8B-B14F-4D97-AF65-F5344CB8AC3E}">
        <p14:creationId xmlns:p14="http://schemas.microsoft.com/office/powerpoint/2010/main" val="2857122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BC9EF2-E1D0-4B3A-B0A4-1E427BDDA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357388"/>
            <a:ext cx="8911687" cy="128089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ОПОРНЫЙ ЦЕНТР ДОПОЛНИТЕЛЬНОГО ОБРАЗОВАНИЯ СУРГУТСКОГО РАЙОНА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CB2805-35C9-45E9-A383-74E6BF17C7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 02.11.2020 во исполнение Указа Президента Российской Федерации от 07.05.2018 № 204 «О национальных целях и стратегических задачах развития Российской Федерации на период до 2024 года», в соответствии с государственной программой Ханты-Мансийского автономного округа – Югры «Развитие образования», утверждённой постановлением Правительства Ханты-Мансийского автономного округа – Югры от 05.10.18 № 338-п, в целях реализации на территории Сургутского района регионального проекта  «Успех каждого ребёнка» (шифр проекта 045-ПОО от 13.11.2018)  и создания условий для обеспечения эффективной системы межведомственного взаимодействия в сфере дополнительного образования детей по реализации современных, вариативных и востребованных дополнительных общеобразовательных программ различной направленности, приказа департамента образования и молодежной политики, управления культуры, туризма и спорта от 30.10.2020 № 652/16-07-260</a:t>
            </a:r>
          </a:p>
        </p:txBody>
      </p:sp>
    </p:spTree>
    <p:extLst>
      <p:ext uri="{BB962C8B-B14F-4D97-AF65-F5344CB8AC3E}">
        <p14:creationId xmlns:p14="http://schemas.microsoft.com/office/powerpoint/2010/main" val="3339284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5C7D47-7253-4F8A-A0B7-6D89070F9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261891"/>
            <a:ext cx="8911687" cy="794645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И ЗАДАЧИ МОЦ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E8BF50-291F-4081-B5F0-6EA4D31317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131" y="1056536"/>
            <a:ext cx="10986052" cy="5437029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sz="19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9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обеспечение организационного, методического сопровождения системы дополнительного образования Сургутского района для достижения показателей регионального проекта «Успех каждого ребенка».</a:t>
            </a:r>
          </a:p>
          <a:p>
            <a:pPr marL="0" indent="0" algn="just">
              <a:buNone/>
            </a:pPr>
            <a:r>
              <a:rPr lang="ru-RU" sz="19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9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pPr marL="0" indent="0" algn="just">
              <a:buNone/>
            </a:pPr>
            <a:r>
              <a:rPr lang="ru-RU" sz="19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1. </a:t>
            </a: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оздание условий для обеспечения в Сургутском районе эффективной системы взаимодействия в сфере дополнительного образования детей по реализации современных, вариативных и востребованных дополнительных общеобразовательных программ для детей различных направленностей.</a:t>
            </a:r>
          </a:p>
          <a:p>
            <a:pPr marL="0" indent="0" algn="just">
              <a:buNone/>
            </a:pP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2. О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существление организационной, методической, экспертно-консультационной поддержки участников системы взаимодействия в системе дополнительного образования детей Сургутского района.</a:t>
            </a:r>
          </a:p>
          <a:p>
            <a:pPr marL="0" indent="0" algn="just">
              <a:buNone/>
            </a:pP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3. В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ыявление, формирование и распространение лучших практик реализации современных, вариативных и востребованных дополнительных общеобразовательных программ для детей различных направленностей.</a:t>
            </a:r>
          </a:p>
          <a:p>
            <a:pPr marL="0" indent="0" algn="just">
              <a:buNone/>
            </a:pP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4. Ф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ормирование и распространение моделей сетевого взаимодействия при реализации образовательных программ.</a:t>
            </a:r>
          </a:p>
          <a:p>
            <a:pPr marL="0" indent="0" algn="just">
              <a:buNone/>
            </a:pP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5. О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беспечение функционирования общедоступного навигатора в системе дополнительного образования детей, в том числе содержательное наполнение муниципального сегмента навигатора.</a:t>
            </a:r>
          </a:p>
          <a:p>
            <a:pPr marL="0" indent="0" algn="just">
              <a:buNone/>
            </a:pP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6. О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рганизационно-методическое сопровождение работы муниципальных организаций дополнительного образования, в том числе негосударственных.</a:t>
            </a:r>
          </a:p>
          <a:p>
            <a:pPr marL="0" indent="0" algn="just">
              <a:buNone/>
              <a:tabLst>
                <a:tab pos="540385" algn="l"/>
              </a:tabLst>
            </a:pP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7. М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етодическое сопровождение модели персонифицированного финансирования дополнительного образования детей в Сургутском районе.</a:t>
            </a:r>
          </a:p>
          <a:p>
            <a:pPr marL="0" indent="0" algn="just">
              <a:buNone/>
            </a:pPr>
            <a:r>
              <a:rPr lang="ru-RU" sz="23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8. С</a:t>
            </a:r>
            <a:r>
              <a:rPr lang="ru-RU" sz="23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оздание условий и механизмов для выявления, сопровождения и поддержки одаренных детей на территории Сургутского района.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8151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7D9CD8-FFC8-4F9B-BD1E-A5BE899CD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357780"/>
            <a:ext cx="8911687" cy="56987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ФУНКЦИИ МОЦ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2687C49-DE29-4D1A-9D7C-37513FB31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617" y="1060174"/>
            <a:ext cx="11078818" cy="559807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Формирование среды современного развития дополнительного образования детей в Сургутском районе через осуществление организационной, методической и экспертно-консультационной поддержки в муниципальной системе дополнительного образования детей, обеспечивающей согласованное и инновационное развитие дополнительных общеобразовательных программ для детей различных направленностей.</a:t>
            </a:r>
          </a:p>
          <a:p>
            <a:pPr marL="0" indent="0" algn="just">
              <a:buNone/>
            </a:pPr>
            <a:r>
              <a:rPr lang="ru-RU" sz="1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Содействие распространению лучших практик реализации современных, вариативных и востребованных дополнительных общеобразовательных программ для детей различных направленностей.</a:t>
            </a:r>
          </a:p>
          <a:p>
            <a:pPr marL="0" indent="0" algn="just">
              <a:buNone/>
            </a:pPr>
            <a:r>
              <a:rPr lang="ru-RU" sz="1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Содействие апробации и внедрению дополнительных общеразвивающих разноуровневых программ, обеспечивающих получение детьми навыков и умений общекультурного, базового и углубленного уровней.</a:t>
            </a:r>
          </a:p>
          <a:p>
            <a:pPr marL="0" indent="0" algn="just">
              <a:buNone/>
            </a:pPr>
            <a:r>
              <a:rPr lang="ru-RU" sz="1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4. </a:t>
            </a:r>
            <a:r>
              <a:rPr lang="ru-RU" sz="1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Содействие по внедрению и развитию детскими школами искусств Сургутского района дополнительных предпрофессиональных общеобразовательных программ в области искусств, обеспечивающих </a:t>
            </a:r>
            <a:r>
              <a:rPr lang="ru-RU" sz="1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у одаренных детей комплекса знаний, умений и навыков, позволяющих в дальнейшем осваивать основные профессиональные образовательные программы в области искусств.</a:t>
            </a:r>
            <a:endParaRPr lang="ru-RU" sz="14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 Создание условий для обеспечения равного доступа к современным и вариативным дополнительным общеобразовательным программам.</a:t>
            </a:r>
          </a:p>
          <a:p>
            <a:pPr marL="0" indent="0" algn="just">
              <a:buNone/>
            </a:pPr>
            <a:r>
              <a:rPr lang="ru-RU" sz="1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6. Содействие качественному развитию организаций дополнительного образования детей, в рамках оказания методической и информационной помощи организациям, реализующим дополнительные общеобразовательные программы.</a:t>
            </a:r>
          </a:p>
          <a:p>
            <a:pPr marL="0" indent="0" algn="just">
              <a:buNone/>
            </a:pPr>
            <a:r>
              <a:rPr lang="ru-RU" sz="1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7. Развитие сетевой формы реализации программ дополнительного образования, с помощью разработки типовых моделей, содержащих механизмы организации и внедрения лучших практик сетевого взаимодействия в системе дополнительного образования детей;</a:t>
            </a:r>
          </a:p>
          <a:p>
            <a:pPr marL="0" indent="0" algn="just">
              <a:buNone/>
            </a:pPr>
            <a:r>
              <a:rPr lang="ru-RU" sz="1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8. Обеспечение реализации мероприятий по информированию и просвещению родителей в области дополнительного образования детей.</a:t>
            </a:r>
          </a:p>
          <a:p>
            <a:pPr marL="0" indent="0" algn="just">
              <a:buNone/>
            </a:pPr>
            <a:r>
              <a:rPr lang="ru-RU" sz="1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9. Проведение работы совместно с образовательными организациями по обеспечению 100% охвата детей коренных народов севера дополнительными общеобразовательными программами.</a:t>
            </a:r>
          </a:p>
          <a:p>
            <a:pPr marL="0" indent="0" algn="just">
              <a:buNone/>
            </a:pPr>
            <a:r>
              <a:rPr lang="ru-RU" sz="14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10. Обеспечение своевременной экспертной оценки бюджетных программ, согласно Регламенту</a:t>
            </a:r>
          </a:p>
        </p:txBody>
      </p:sp>
    </p:spTree>
    <p:extLst>
      <p:ext uri="{BB962C8B-B14F-4D97-AF65-F5344CB8AC3E}">
        <p14:creationId xmlns:p14="http://schemas.microsoft.com/office/powerpoint/2010/main" val="3082625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A2CE09-A8B1-46EA-BAA1-8D424ECF9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402167"/>
            <a:ext cx="8911687" cy="751929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ЭКСПЕРТНАЯ ГРУППА МОЦ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46D846-4092-4021-BAFF-63218A3C8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7166" y="1251752"/>
            <a:ext cx="10681251" cy="5486400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Председатель экспертной группы :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Яцунская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Татьяна Николаевна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Члены экспертной группы :</a:t>
            </a:r>
          </a:p>
          <a:p>
            <a:pPr marL="0" lvl="0" indent="0" algn="just">
              <a:lnSpc>
                <a:spcPct val="110000"/>
              </a:lnSpc>
              <a:spcBef>
                <a:spcPts val="0"/>
              </a:spcBef>
              <a:buNone/>
              <a:tabLst>
                <a:tab pos="540385" algn="l"/>
                <a:tab pos="630555" algn="l"/>
              </a:tabLst>
            </a:pP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Андреева Ольга Николаевна, заместитель директора МАУДО «ЦДТ».</a:t>
            </a:r>
          </a:p>
          <a:p>
            <a:pPr marL="0" lvl="0" indent="0" algn="just">
              <a:lnSpc>
                <a:spcPct val="110000"/>
              </a:lnSpc>
              <a:spcBef>
                <a:spcPts val="0"/>
              </a:spcBef>
              <a:buNone/>
              <a:tabLst>
                <a:tab pos="540385" algn="l"/>
                <a:tab pos="630555" algn="l"/>
              </a:tabLst>
            </a:pP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Жабская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Марина Ивановна, заместитель директора МАУДО «ЦДТ».</a:t>
            </a:r>
          </a:p>
          <a:p>
            <a:pPr marL="0" lvl="0" indent="0" algn="just">
              <a:lnSpc>
                <a:spcPct val="110000"/>
              </a:lnSpc>
              <a:spcBef>
                <a:spcPts val="0"/>
              </a:spcBef>
              <a:buNone/>
              <a:tabLst>
                <a:tab pos="540385" algn="l"/>
                <a:tab pos="630555" algn="l"/>
              </a:tabLst>
            </a:pP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Мансурова Елена Николаевна, заместитель директора МАУДО «ЦДТ».</a:t>
            </a:r>
          </a:p>
          <a:p>
            <a:pPr marL="0" lvl="0" indent="0" algn="just">
              <a:lnSpc>
                <a:spcPct val="110000"/>
              </a:lnSpc>
              <a:spcBef>
                <a:spcPts val="0"/>
              </a:spcBef>
              <a:buNone/>
              <a:tabLst>
                <a:tab pos="540385" algn="l"/>
                <a:tab pos="630555" algn="l"/>
              </a:tabLst>
            </a:pP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Мурзаева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Солтанат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Османовна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заместитель директора МАУДО «ЦДТ».</a:t>
            </a:r>
          </a:p>
          <a:p>
            <a:pPr marL="0" lvl="0" indent="0" algn="just">
              <a:lnSpc>
                <a:spcPct val="110000"/>
              </a:lnSpc>
              <a:spcBef>
                <a:spcPts val="0"/>
              </a:spcBef>
              <a:buNone/>
              <a:tabLst>
                <a:tab pos="540385" algn="l"/>
                <a:tab pos="630555" algn="l"/>
              </a:tabLst>
            </a:pP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Урдя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Светлана Степановна, заместитель директора по спортивной подготовке МАУДО «Спортивная школа олимпийского резерва» Сургутского района.</a:t>
            </a:r>
          </a:p>
          <a:p>
            <a:pPr marL="0" lvl="0" indent="0" algn="just">
              <a:lnSpc>
                <a:spcPct val="110000"/>
              </a:lnSpc>
              <a:spcBef>
                <a:spcPts val="0"/>
              </a:spcBef>
              <a:buNone/>
              <a:tabLst>
                <a:tab pos="540385" algn="l"/>
                <a:tab pos="630555" algn="l"/>
              </a:tabLst>
            </a:pP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6.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Варакута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Марина Геннадьевна Начальник отдела дополнительного образования и воспитательной работы департамента образования администрации Сургутского района.</a:t>
            </a:r>
          </a:p>
          <a:p>
            <a:pPr marL="0" lvl="0" indent="0" algn="just">
              <a:lnSpc>
                <a:spcPct val="110000"/>
              </a:lnSpc>
              <a:spcBef>
                <a:spcPts val="0"/>
              </a:spcBef>
              <a:buNone/>
              <a:tabLst>
                <a:tab pos="540385" algn="l"/>
                <a:tab pos="630555" algn="l"/>
              </a:tabLst>
            </a:pP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7. Казак Лада Павловна, главный специалист отдела физической культуры, спорта и туризма управления физической культуры, спорта и туризма администрации Сургутского района.</a:t>
            </a:r>
          </a:p>
          <a:p>
            <a:pPr marL="0" lvl="0" indent="0" algn="just">
              <a:lnSpc>
                <a:spcPct val="110000"/>
              </a:lnSpc>
              <a:spcBef>
                <a:spcPts val="0"/>
              </a:spcBef>
              <a:buNone/>
              <a:tabLst>
                <a:tab pos="540385" algn="l"/>
                <a:tab pos="630555" algn="l"/>
              </a:tabLst>
            </a:pP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8. Черепанова Оксана Александровна, заместитель директора МАУДО «ЦДТ».</a:t>
            </a:r>
          </a:p>
          <a:p>
            <a:pPr marL="0" lvl="0" indent="0" algn="just">
              <a:lnSpc>
                <a:spcPct val="110000"/>
              </a:lnSpc>
              <a:spcBef>
                <a:spcPts val="0"/>
              </a:spcBef>
              <a:buNone/>
              <a:tabLst>
                <a:tab pos="540385" algn="l"/>
                <a:tab pos="630555" algn="l"/>
              </a:tabLst>
            </a:pP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9.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Шамрина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Марина Александровна, методист МАУДО «ЦДТ».</a:t>
            </a:r>
          </a:p>
          <a:p>
            <a:pPr marL="0" lvl="0" indent="0" algn="just">
              <a:lnSpc>
                <a:spcPct val="110000"/>
              </a:lnSpc>
              <a:spcBef>
                <a:spcPts val="0"/>
              </a:spcBef>
              <a:buNone/>
              <a:tabLst>
                <a:tab pos="540385" algn="l"/>
                <a:tab pos="630555" algn="l"/>
              </a:tabLst>
            </a:pP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10. </a:t>
            </a:r>
            <a:r>
              <a:rPr lang="ru-RU" sz="180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Гоц</a:t>
            </a:r>
            <a:r>
              <a:rPr lang="ru-RU" sz="1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Лариса Николаевна, педагог дополнительного образования МАУДО «ЦДТ».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2887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671F68-6D2B-4A13-B07E-06CBC32DC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251249"/>
            <a:ext cx="8911687" cy="1280890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ИТОГИ РАБОТЫ </a:t>
            </a: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2022-2023 УЧЕБНЫЙ ГОД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FFB186-FE4D-4405-A2FC-4B411E6212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0157" y="1620915"/>
            <a:ext cx="10318062" cy="48738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Создана экспертная группа.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Проведена экспертная оценка программ дополнительного образования на портале ПФДО.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Выполнено наполнение регионального навигатора дополнительных общеразвивающих программ.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Проведен обучающий семинар с руководителями образовательных организаций, реализующих дополнительные общеразвивающие образовательные программы (В режиме ВКС)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Разработаны методические рекомендации и типовая программа дополнительного образования (образец).</a:t>
            </a:r>
          </a:p>
          <a:p>
            <a:pPr marL="0" indent="0">
              <a:buNone/>
            </a:pP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Ведется постоянное консультирование ОО Сургутского района.</a:t>
            </a:r>
          </a:p>
        </p:txBody>
      </p:sp>
    </p:spTree>
    <p:extLst>
      <p:ext uri="{BB962C8B-B14F-4D97-AF65-F5344CB8AC3E}">
        <p14:creationId xmlns:p14="http://schemas.microsoft.com/office/powerpoint/2010/main" val="4083934178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Зеленый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422</TotalTime>
  <Words>827</Words>
  <Application>Microsoft Office PowerPoint</Application>
  <PresentationFormat>Широкоэкранный</PresentationFormat>
  <Paragraphs>47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Times New Roman</vt:lpstr>
      <vt:lpstr>Wingdings 3</vt:lpstr>
      <vt:lpstr>Легкий дым</vt:lpstr>
      <vt:lpstr>АНАЛИЗ  РАБОТЫ МОЦ  ЗА 2022-2023 УЧЕБНЫЙ ГОД</vt:lpstr>
      <vt:lpstr>МУНИЦИПАЛЬНЫЙ ОПОРНЫЙ ЦЕНТР ДОПОЛНИТЕЛЬНОГО ОБРАЗОВАНИЯ СУРГУТСКОГО РАЙОНА</vt:lpstr>
      <vt:lpstr>ЦЕЛЬ И ЗАДАЧИ МОЦ</vt:lpstr>
      <vt:lpstr>ОСНОВНЫЕ ФУНКЦИИ МОЦ</vt:lpstr>
      <vt:lpstr>ЭКСПЕРТНАЯ ГРУППА МОЦ</vt:lpstr>
      <vt:lpstr>ИТОГИ РАБОТЫ  ЗА 2022-2023 УЧЕБНЫЙ ГОД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G10</dc:creator>
  <cp:lastModifiedBy>G7</cp:lastModifiedBy>
  <cp:revision>24</cp:revision>
  <dcterms:created xsi:type="dcterms:W3CDTF">2021-06-28T10:21:17Z</dcterms:created>
  <dcterms:modified xsi:type="dcterms:W3CDTF">2023-12-13T06:19:53Z</dcterms:modified>
</cp:coreProperties>
</file>